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FutVsaYfo.mp4" Type="http://schemas.openxmlformats.org/officeDocument/2006/relationships/video"/><Relationship Id="rId4" Target="../media/VAFutVsaYfo.mp4" Type="http://schemas.microsoft.com/office/2007/relationships/media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958456">
            <a:off x="19419119" y="-4007406"/>
            <a:ext cx="2728945" cy="5480727"/>
            <a:chOff x="0" y="0"/>
            <a:chExt cx="3638593" cy="73076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8550" cy="7307580"/>
            </a:xfrm>
            <a:custGeom>
              <a:avLst/>
              <a:gdLst/>
              <a:ahLst/>
              <a:cxnLst/>
              <a:rect r="r" b="b" t="t" l="l"/>
              <a:pathLst>
                <a:path h="7307580" w="3638550">
                  <a:moveTo>
                    <a:pt x="0" y="0"/>
                  </a:moveTo>
                  <a:lnTo>
                    <a:pt x="3638550" y="0"/>
                  </a:lnTo>
                  <a:lnTo>
                    <a:pt x="3638550" y="7307580"/>
                  </a:lnTo>
                  <a:lnTo>
                    <a:pt x="0" y="7307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8" t="0" r="-7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22" y="2988885"/>
            <a:ext cx="127063" cy="1855089"/>
          </a:xfrm>
          <a:custGeom>
            <a:avLst/>
            <a:gdLst/>
            <a:ahLst/>
            <a:cxnLst/>
            <a:rect r="r" b="b" t="t" l="l"/>
            <a:pathLst>
              <a:path h="1855089" w="127063">
                <a:moveTo>
                  <a:pt x="0" y="0"/>
                </a:moveTo>
                <a:lnTo>
                  <a:pt x="127064" y="0"/>
                </a:lnTo>
                <a:lnTo>
                  <a:pt x="127064" y="1855089"/>
                </a:lnTo>
                <a:lnTo>
                  <a:pt x="0" y="1855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07302" y="1214541"/>
            <a:ext cx="468731" cy="402356"/>
          </a:xfrm>
          <a:custGeom>
            <a:avLst/>
            <a:gdLst/>
            <a:ahLst/>
            <a:cxnLst/>
            <a:rect r="r" b="b" t="t" l="l"/>
            <a:pathLst>
              <a:path h="402356" w="468731">
                <a:moveTo>
                  <a:pt x="0" y="0"/>
                </a:moveTo>
                <a:lnTo>
                  <a:pt x="468731" y="0"/>
                </a:lnTo>
                <a:lnTo>
                  <a:pt x="468731" y="402357"/>
                </a:lnTo>
                <a:lnTo>
                  <a:pt x="0" y="402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1354" y="8718707"/>
            <a:ext cx="3159232" cy="109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7"/>
              </a:lnSpc>
            </a:pPr>
            <a:r>
              <a:rPr lang="en-US" sz="2400" spc="-223">
                <a:solidFill>
                  <a:srgbClr val="000000"/>
                </a:solidFill>
                <a:ea typeface="Arimo Bold"/>
              </a:rPr>
              <a:t>이윤지</a:t>
            </a:r>
            <a:r>
              <a:rPr lang="en-US" sz="2400" spc="-223">
                <a:solidFill>
                  <a:srgbClr val="000000"/>
                </a:solidFill>
                <a:latin typeface="Arimo Light"/>
              </a:rPr>
              <a:t> (응용통계학과)</a:t>
            </a:r>
          </a:p>
          <a:p>
            <a:pPr>
              <a:lnSpc>
                <a:spcPts val="2877"/>
              </a:lnSpc>
            </a:pPr>
            <a:r>
              <a:rPr lang="en-US" sz="2400" spc="-223">
                <a:solidFill>
                  <a:srgbClr val="000000"/>
                </a:solidFill>
                <a:ea typeface="Arimo Bold"/>
              </a:rPr>
              <a:t>최시우</a:t>
            </a:r>
            <a:r>
              <a:rPr lang="en-US" sz="2400" spc="-223">
                <a:solidFill>
                  <a:srgbClr val="000000"/>
                </a:solidFill>
                <a:latin typeface="Arimo Light"/>
              </a:rPr>
              <a:t> (AI학과)</a:t>
            </a:r>
          </a:p>
          <a:p>
            <a:pPr algn="l">
              <a:lnSpc>
                <a:spcPts val="2879"/>
              </a:lnSpc>
            </a:pPr>
            <a:r>
              <a:rPr lang="en-US" sz="2400" spc="-225">
                <a:solidFill>
                  <a:srgbClr val="000000"/>
                </a:solidFill>
                <a:ea typeface="Arimo Bold"/>
              </a:rPr>
              <a:t>허윤빈</a:t>
            </a:r>
            <a:r>
              <a:rPr lang="en-US" sz="2400" spc="-225">
                <a:solidFill>
                  <a:srgbClr val="000000"/>
                </a:solidFill>
                <a:latin typeface="Arimo Light"/>
              </a:rPr>
              <a:t> (응용통계학과)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1354" y="7722921"/>
            <a:ext cx="415271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225">
                <a:solidFill>
                  <a:srgbClr val="000000"/>
                </a:solidFill>
                <a:latin typeface="Arimo Light"/>
              </a:rPr>
              <a:t>CUAI 6기 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672" y="3505686"/>
            <a:ext cx="12600180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86">
                <a:solidFill>
                  <a:srgbClr val="F68220"/>
                </a:solidFill>
                <a:ea typeface="Arimo Bold"/>
              </a:rPr>
              <a:t>구강 이미지 데이터를 이용한</a:t>
            </a:r>
          </a:p>
          <a:p>
            <a:pPr algn="l">
              <a:lnSpc>
                <a:spcPts val="7200"/>
              </a:lnSpc>
            </a:pPr>
            <a:r>
              <a:rPr lang="en-US" sz="6000" spc="-187">
                <a:solidFill>
                  <a:srgbClr val="F68220"/>
                </a:solidFill>
                <a:latin typeface="Arimo Bold"/>
              </a:rPr>
              <a:t>    치주 질환 탐지 서비스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354" y="8163664"/>
            <a:ext cx="315923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225">
                <a:solidFill>
                  <a:srgbClr val="000000"/>
                </a:solidFill>
                <a:latin typeface="Arimo"/>
              </a:rPr>
              <a:t>CV3팀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246" y="2943711"/>
            <a:ext cx="708127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87">
                <a:solidFill>
                  <a:srgbClr val="033B72"/>
                </a:solidFill>
                <a:ea typeface="Arimo Bold"/>
              </a:rPr>
              <a:t>건강한 내 잇몸 만들기를 위해,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537" y="378294"/>
            <a:ext cx="779890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 spc="-225">
                <a:solidFill>
                  <a:srgbClr val="033B72"/>
                </a:solidFill>
                <a:latin typeface="Arimo Bold"/>
              </a:rPr>
              <a:t>Computer Vision</a:t>
            </a:r>
            <a:r>
              <a:rPr lang="en-US" sz="2250" spc="-225">
                <a:solidFill>
                  <a:srgbClr val="033B72"/>
                </a:solidFill>
                <a:latin typeface="Arimo Bold"/>
              </a:rPr>
              <a:t> |  </a:t>
            </a:r>
            <a:r>
              <a:rPr lang="en-US" sz="2250" spc="-225">
                <a:solidFill>
                  <a:srgbClr val="033B72"/>
                </a:solidFill>
                <a:latin typeface="Arimo"/>
              </a:rPr>
              <a:t>CUAI 6기 프로젝트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0742" y="635568"/>
            <a:ext cx="14283399" cy="29434"/>
            <a:chOff x="0" y="0"/>
            <a:chExt cx="19044532" cy="39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44538" cy="39243"/>
            </a:xfrm>
            <a:custGeom>
              <a:avLst/>
              <a:gdLst/>
              <a:ahLst/>
              <a:cxnLst/>
              <a:rect r="r" b="b" t="t" l="l"/>
              <a:pathLst>
                <a:path h="39243" w="19044538">
                  <a:moveTo>
                    <a:pt x="12700" y="13843"/>
                  </a:moveTo>
                  <a:lnTo>
                    <a:pt x="19031838" y="0"/>
                  </a:lnTo>
                  <a:cubicBezTo>
                    <a:pt x="19038824" y="0"/>
                    <a:pt x="19044538" y="5715"/>
                    <a:pt x="19044538" y="12700"/>
                  </a:cubicBezTo>
                  <a:cubicBezTo>
                    <a:pt x="19044538" y="19685"/>
                    <a:pt x="19038824" y="25400"/>
                    <a:pt x="19031838" y="25400"/>
                  </a:cubicBezTo>
                  <a:lnTo>
                    <a:pt x="12700" y="39243"/>
                  </a:lnTo>
                  <a:cubicBezTo>
                    <a:pt x="5715" y="39243"/>
                    <a:pt x="0" y="33528"/>
                    <a:pt x="0" y="26543"/>
                  </a:cubicBezTo>
                  <a:cubicBezTo>
                    <a:pt x="0" y="19558"/>
                    <a:pt x="5715" y="13843"/>
                    <a:pt x="12700" y="13843"/>
                  </a:cubicBezTo>
                  <a:close/>
                </a:path>
              </a:pathLst>
            </a:custGeom>
            <a:solidFill>
              <a:srgbClr val="F6822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72046" y="2392106"/>
            <a:ext cx="9664435" cy="3160808"/>
            <a:chOff x="0" y="0"/>
            <a:chExt cx="14165916" cy="463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65900" cy="4633087"/>
            </a:xfrm>
            <a:custGeom>
              <a:avLst/>
              <a:gdLst/>
              <a:ahLst/>
              <a:cxnLst/>
              <a:rect r="r" b="b" t="t" l="l"/>
              <a:pathLst>
                <a:path h="4633087" w="14165900">
                  <a:moveTo>
                    <a:pt x="0" y="0"/>
                  </a:moveTo>
                  <a:lnTo>
                    <a:pt x="14165900" y="0"/>
                  </a:lnTo>
                  <a:lnTo>
                    <a:pt x="14165900" y="4633087"/>
                  </a:lnTo>
                  <a:lnTo>
                    <a:pt x="0" y="463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41" r="0" b="-44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6748" y="4622834"/>
            <a:ext cx="5943014" cy="4552259"/>
            <a:chOff x="0" y="0"/>
            <a:chExt cx="8566415" cy="6561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66404" cy="6561803"/>
            </a:xfrm>
            <a:custGeom>
              <a:avLst/>
              <a:gdLst/>
              <a:ahLst/>
              <a:cxnLst/>
              <a:rect r="r" b="b" t="t" l="l"/>
              <a:pathLst>
                <a:path h="6561803" w="8566404">
                  <a:moveTo>
                    <a:pt x="0" y="0"/>
                  </a:moveTo>
                  <a:lnTo>
                    <a:pt x="8566404" y="0"/>
                  </a:lnTo>
                  <a:lnTo>
                    <a:pt x="8566404" y="6561803"/>
                  </a:lnTo>
                  <a:lnTo>
                    <a:pt x="0" y="656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39" r="0" b="-43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2304867"/>
            <a:ext cx="6480156" cy="2317967"/>
            <a:chOff x="0" y="0"/>
            <a:chExt cx="8566415" cy="30642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66404" cy="3064256"/>
            </a:xfrm>
            <a:custGeom>
              <a:avLst/>
              <a:gdLst/>
              <a:ahLst/>
              <a:cxnLst/>
              <a:rect r="r" b="b" t="t" l="l"/>
              <a:pathLst>
                <a:path h="3064256" w="8566404">
                  <a:moveTo>
                    <a:pt x="0" y="0"/>
                  </a:moveTo>
                  <a:lnTo>
                    <a:pt x="8566404" y="0"/>
                  </a:lnTo>
                  <a:lnTo>
                    <a:pt x="8566404" y="3064256"/>
                  </a:lnTo>
                  <a:lnTo>
                    <a:pt x="0" y="306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79" r="0" b="-107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91696" y="2143630"/>
            <a:ext cx="7680350" cy="33787"/>
            <a:chOff x="0" y="0"/>
            <a:chExt cx="10240467" cy="450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40518" cy="45085"/>
            </a:xfrm>
            <a:custGeom>
              <a:avLst/>
              <a:gdLst/>
              <a:ahLst/>
              <a:cxnLst/>
              <a:rect r="r" b="b" t="t" l="l"/>
              <a:pathLst>
                <a:path h="45085" w="10240518">
                  <a:moveTo>
                    <a:pt x="19050" y="0"/>
                  </a:moveTo>
                  <a:lnTo>
                    <a:pt x="10221468" y="6985"/>
                  </a:lnTo>
                  <a:cubicBezTo>
                    <a:pt x="10232010" y="6985"/>
                    <a:pt x="10240518" y="15494"/>
                    <a:pt x="10240518" y="26035"/>
                  </a:cubicBezTo>
                  <a:cubicBezTo>
                    <a:pt x="10240518" y="36576"/>
                    <a:pt x="10232010" y="45085"/>
                    <a:pt x="10221468" y="45085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033B7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71628" y="2163506"/>
            <a:ext cx="7645725" cy="85725"/>
            <a:chOff x="0" y="0"/>
            <a:chExt cx="10194300" cy="114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27" y="-127"/>
              <a:ext cx="10194417" cy="114427"/>
            </a:xfrm>
            <a:custGeom>
              <a:avLst/>
              <a:gdLst/>
              <a:ahLst/>
              <a:cxnLst/>
              <a:rect r="r" b="b" t="t" l="l"/>
              <a:pathLst>
                <a:path h="114427" w="10194417">
                  <a:moveTo>
                    <a:pt x="19304" y="127"/>
                  </a:moveTo>
                  <a:lnTo>
                    <a:pt x="10175494" y="76327"/>
                  </a:lnTo>
                  <a:cubicBezTo>
                    <a:pt x="10186035" y="76454"/>
                    <a:pt x="10194417" y="84963"/>
                    <a:pt x="10194417" y="95504"/>
                  </a:cubicBezTo>
                  <a:cubicBezTo>
                    <a:pt x="10194417" y="106045"/>
                    <a:pt x="10185781" y="114427"/>
                    <a:pt x="10175240" y="114427"/>
                  </a:cubicBezTo>
                  <a:lnTo>
                    <a:pt x="19050" y="38227"/>
                  </a:lnTo>
                  <a:cubicBezTo>
                    <a:pt x="8509" y="38100"/>
                    <a:pt x="0" y="29591"/>
                    <a:pt x="127" y="19050"/>
                  </a:cubicBezTo>
                  <a:cubicBezTo>
                    <a:pt x="254" y="8509"/>
                    <a:pt x="8763" y="0"/>
                    <a:pt x="19304" y="127"/>
                  </a:cubicBezTo>
                  <a:close/>
                </a:path>
              </a:pathLst>
            </a:custGeom>
            <a:solidFill>
              <a:srgbClr val="033B7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43975" y="465602"/>
            <a:ext cx="227768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68220"/>
                </a:solidFill>
                <a:latin typeface="Arimo Bold"/>
              </a:rPr>
              <a:t>Idea Background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25247" y="470364"/>
            <a:ext cx="4783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68220"/>
                </a:solidFill>
                <a:latin typeface="Arimo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033" y="886809"/>
            <a:ext cx="1174153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25">
                <a:solidFill>
                  <a:srgbClr val="262626"/>
                </a:solidFill>
                <a:latin typeface="Arimo Bold"/>
              </a:rPr>
              <a:t> 배경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4583" y="1678210"/>
            <a:ext cx="604421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33B72"/>
                </a:solidFill>
                <a:ea typeface="Arimo Bold"/>
              </a:rPr>
              <a:t>감기보다 더 흔해진 잇몸질환자 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296891" y="1678210"/>
            <a:ext cx="736059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33B72"/>
                </a:solidFill>
                <a:ea typeface="Arimo Bold"/>
              </a:rPr>
              <a:t>점점 늘어나는 잇몸질환자, 이대로 방치해도 될까?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1202761" y="9136993"/>
            <a:ext cx="11581778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595959"/>
                </a:solidFill>
                <a:latin typeface="Arimo"/>
              </a:rPr>
              <a:t>-[출처] 국민건강보험, https://www.nhis.or.kr/static/alim/paper/oldpaper/202209/sub/05.html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22346" y="5539579"/>
            <a:ext cx="11581778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595959"/>
                </a:solidFill>
                <a:latin typeface="Arimo"/>
              </a:rPr>
              <a:t>-[출처] 후생신보, http://www.whosaeng.com/134751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588118" y="5813899"/>
            <a:ext cx="8962017" cy="3568839"/>
            <a:chOff x="0" y="0"/>
            <a:chExt cx="8566415" cy="34113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66404" cy="3411333"/>
            </a:xfrm>
            <a:custGeom>
              <a:avLst/>
              <a:gdLst/>
              <a:ahLst/>
              <a:cxnLst/>
              <a:rect r="r" b="b" t="t" l="l"/>
              <a:pathLst>
                <a:path h="3411333" w="8566404">
                  <a:moveTo>
                    <a:pt x="0" y="0"/>
                  </a:moveTo>
                  <a:lnTo>
                    <a:pt x="8566404" y="0"/>
                  </a:lnTo>
                  <a:lnTo>
                    <a:pt x="8566404" y="3411333"/>
                  </a:lnTo>
                  <a:lnTo>
                    <a:pt x="0" y="341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9" t="0" r="-109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121794" y="9316063"/>
            <a:ext cx="11581778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595959"/>
                </a:solidFill>
                <a:latin typeface="Arimo"/>
              </a:rPr>
              <a:t>-[출처] 국민건강보험, https://www.nhis.or.kr/static/alim/paper/oldpaper/202209/sub/05.html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0742" y="635568"/>
            <a:ext cx="14283399" cy="29434"/>
            <a:chOff x="0" y="0"/>
            <a:chExt cx="19044532" cy="39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44538" cy="39243"/>
            </a:xfrm>
            <a:custGeom>
              <a:avLst/>
              <a:gdLst/>
              <a:ahLst/>
              <a:cxnLst/>
              <a:rect r="r" b="b" t="t" l="l"/>
              <a:pathLst>
                <a:path h="39243" w="19044538">
                  <a:moveTo>
                    <a:pt x="12700" y="13843"/>
                  </a:moveTo>
                  <a:lnTo>
                    <a:pt x="19031838" y="0"/>
                  </a:lnTo>
                  <a:cubicBezTo>
                    <a:pt x="19038824" y="0"/>
                    <a:pt x="19044538" y="5715"/>
                    <a:pt x="19044538" y="12700"/>
                  </a:cubicBezTo>
                  <a:cubicBezTo>
                    <a:pt x="19044538" y="19685"/>
                    <a:pt x="19038824" y="25400"/>
                    <a:pt x="19031838" y="25400"/>
                  </a:cubicBezTo>
                  <a:lnTo>
                    <a:pt x="12700" y="39243"/>
                  </a:lnTo>
                  <a:cubicBezTo>
                    <a:pt x="5715" y="39243"/>
                    <a:pt x="0" y="33528"/>
                    <a:pt x="0" y="26543"/>
                  </a:cubicBezTo>
                  <a:cubicBezTo>
                    <a:pt x="0" y="19558"/>
                    <a:pt x="5715" y="13843"/>
                    <a:pt x="12700" y="13843"/>
                  </a:cubicBezTo>
                  <a:close/>
                </a:path>
              </a:pathLst>
            </a:custGeom>
            <a:solidFill>
              <a:srgbClr val="F6822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30312" y="2306380"/>
            <a:ext cx="7928356" cy="5138902"/>
            <a:chOff x="0" y="0"/>
            <a:chExt cx="14165916" cy="91818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65900" cy="9181929"/>
            </a:xfrm>
            <a:custGeom>
              <a:avLst/>
              <a:gdLst/>
              <a:ahLst/>
              <a:cxnLst/>
              <a:rect r="r" b="b" t="t" l="l"/>
              <a:pathLst>
                <a:path h="9181929" w="14165900">
                  <a:moveTo>
                    <a:pt x="0" y="0"/>
                  </a:moveTo>
                  <a:lnTo>
                    <a:pt x="14165900" y="0"/>
                  </a:lnTo>
                  <a:lnTo>
                    <a:pt x="14165900" y="9181929"/>
                  </a:lnTo>
                  <a:lnTo>
                    <a:pt x="0" y="918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879" r="0" b="-487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2950" y="2249230"/>
            <a:ext cx="6890590" cy="5060797"/>
            <a:chOff x="0" y="0"/>
            <a:chExt cx="8491879" cy="62368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91868" cy="6236894"/>
            </a:xfrm>
            <a:custGeom>
              <a:avLst/>
              <a:gdLst/>
              <a:ahLst/>
              <a:cxnLst/>
              <a:rect r="r" b="b" t="t" l="l"/>
              <a:pathLst>
                <a:path h="6236894" w="8491868">
                  <a:moveTo>
                    <a:pt x="0" y="0"/>
                  </a:moveTo>
                  <a:lnTo>
                    <a:pt x="8491868" y="0"/>
                  </a:lnTo>
                  <a:lnTo>
                    <a:pt x="8491868" y="6236894"/>
                  </a:lnTo>
                  <a:lnTo>
                    <a:pt x="0" y="6236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8077" r="0" b="-1807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91696" y="2143630"/>
            <a:ext cx="7680350" cy="33787"/>
            <a:chOff x="0" y="0"/>
            <a:chExt cx="10240467" cy="45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40518" cy="45085"/>
            </a:xfrm>
            <a:custGeom>
              <a:avLst/>
              <a:gdLst/>
              <a:ahLst/>
              <a:cxnLst/>
              <a:rect r="r" b="b" t="t" l="l"/>
              <a:pathLst>
                <a:path h="45085" w="10240518">
                  <a:moveTo>
                    <a:pt x="19050" y="0"/>
                  </a:moveTo>
                  <a:lnTo>
                    <a:pt x="10221468" y="6985"/>
                  </a:lnTo>
                  <a:cubicBezTo>
                    <a:pt x="10232010" y="6985"/>
                    <a:pt x="10240518" y="15494"/>
                    <a:pt x="10240518" y="26035"/>
                  </a:cubicBezTo>
                  <a:cubicBezTo>
                    <a:pt x="10240518" y="36576"/>
                    <a:pt x="10232010" y="45085"/>
                    <a:pt x="10221468" y="45085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033B7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71628" y="2163506"/>
            <a:ext cx="7645725" cy="85725"/>
            <a:chOff x="0" y="0"/>
            <a:chExt cx="10194300" cy="114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27" y="-127"/>
              <a:ext cx="10194417" cy="114427"/>
            </a:xfrm>
            <a:custGeom>
              <a:avLst/>
              <a:gdLst/>
              <a:ahLst/>
              <a:cxnLst/>
              <a:rect r="r" b="b" t="t" l="l"/>
              <a:pathLst>
                <a:path h="114427" w="10194417">
                  <a:moveTo>
                    <a:pt x="19304" y="127"/>
                  </a:moveTo>
                  <a:lnTo>
                    <a:pt x="10175494" y="76327"/>
                  </a:lnTo>
                  <a:cubicBezTo>
                    <a:pt x="10186035" y="76454"/>
                    <a:pt x="10194417" y="84963"/>
                    <a:pt x="10194417" y="95504"/>
                  </a:cubicBezTo>
                  <a:cubicBezTo>
                    <a:pt x="10194417" y="106045"/>
                    <a:pt x="10185781" y="114427"/>
                    <a:pt x="10175240" y="114427"/>
                  </a:cubicBezTo>
                  <a:lnTo>
                    <a:pt x="19050" y="38227"/>
                  </a:lnTo>
                  <a:cubicBezTo>
                    <a:pt x="8509" y="38100"/>
                    <a:pt x="0" y="29591"/>
                    <a:pt x="127" y="19050"/>
                  </a:cubicBezTo>
                  <a:cubicBezTo>
                    <a:pt x="254" y="8509"/>
                    <a:pt x="8763" y="0"/>
                    <a:pt x="19304" y="127"/>
                  </a:cubicBezTo>
                  <a:close/>
                </a:path>
              </a:pathLst>
            </a:custGeom>
            <a:solidFill>
              <a:srgbClr val="033B7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20342" y="7373030"/>
            <a:ext cx="5910106" cy="2353513"/>
            <a:chOff x="0" y="0"/>
            <a:chExt cx="8566415" cy="34113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66404" cy="3411333"/>
            </a:xfrm>
            <a:custGeom>
              <a:avLst/>
              <a:gdLst/>
              <a:ahLst/>
              <a:cxnLst/>
              <a:rect r="r" b="b" t="t" l="l"/>
              <a:pathLst>
                <a:path h="3411333" w="8566404">
                  <a:moveTo>
                    <a:pt x="0" y="0"/>
                  </a:moveTo>
                  <a:lnTo>
                    <a:pt x="8566404" y="0"/>
                  </a:lnTo>
                  <a:lnTo>
                    <a:pt x="8566404" y="3411333"/>
                  </a:lnTo>
                  <a:lnTo>
                    <a:pt x="0" y="341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42" t="0" r="-1942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190551" y="8119406"/>
            <a:ext cx="293084" cy="325659"/>
          </a:xfrm>
          <a:custGeom>
            <a:avLst/>
            <a:gdLst/>
            <a:ahLst/>
            <a:cxnLst/>
            <a:rect r="r" b="b" t="t" l="l"/>
            <a:pathLst>
              <a:path h="325659" w="293084">
                <a:moveTo>
                  <a:pt x="0" y="0"/>
                </a:moveTo>
                <a:lnTo>
                  <a:pt x="293084" y="0"/>
                </a:lnTo>
                <a:lnTo>
                  <a:pt x="293084" y="325660"/>
                </a:lnTo>
                <a:lnTo>
                  <a:pt x="0" y="32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3975" y="465602"/>
            <a:ext cx="227768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68220"/>
                </a:solidFill>
                <a:latin typeface="Arimo Bold"/>
              </a:rPr>
              <a:t>Idea 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25247" y="470364"/>
            <a:ext cx="4783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68220"/>
                </a:solidFill>
                <a:latin typeface="Arimo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5033" y="886809"/>
            <a:ext cx="1174153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25">
                <a:solidFill>
                  <a:srgbClr val="262626"/>
                </a:solidFill>
                <a:ea typeface="Arimo Bold"/>
              </a:rPr>
              <a:t>치주질환?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4583" y="1678210"/>
            <a:ext cx="604421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33B72"/>
                </a:solidFill>
                <a:ea typeface="Arimo Bold"/>
              </a:rPr>
              <a:t>치은염과 치주염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296891" y="1678210"/>
            <a:ext cx="736059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33B72"/>
                </a:solidFill>
                <a:ea typeface="Arimo Bold"/>
              </a:rPr>
              <a:t>예방과 치료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37474" y="7616732"/>
            <a:ext cx="834138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Arimo"/>
              </a:rPr>
              <a:t>올바른 칫솔질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68140" y="8097036"/>
            <a:ext cx="692974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Arimo"/>
              </a:rPr>
              <a:t>정기적 스케일링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3083" y="8598051"/>
            <a:ext cx="681784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Arimo"/>
              </a:rPr>
              <a:t>칫실 등 구강 위생 보조기구 이용하기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26438" y="8062256"/>
            <a:ext cx="503618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Arimo"/>
              </a:rPr>
              <a:t>말은 쉽지만 ...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0742" y="635568"/>
            <a:ext cx="14283399" cy="29434"/>
            <a:chOff x="0" y="0"/>
            <a:chExt cx="19044532" cy="39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44538" cy="39243"/>
            </a:xfrm>
            <a:custGeom>
              <a:avLst/>
              <a:gdLst/>
              <a:ahLst/>
              <a:cxnLst/>
              <a:rect r="r" b="b" t="t" l="l"/>
              <a:pathLst>
                <a:path h="39243" w="19044538">
                  <a:moveTo>
                    <a:pt x="12700" y="13843"/>
                  </a:moveTo>
                  <a:lnTo>
                    <a:pt x="19031838" y="0"/>
                  </a:lnTo>
                  <a:cubicBezTo>
                    <a:pt x="19038824" y="0"/>
                    <a:pt x="19044538" y="5715"/>
                    <a:pt x="19044538" y="12700"/>
                  </a:cubicBezTo>
                  <a:cubicBezTo>
                    <a:pt x="19044538" y="19685"/>
                    <a:pt x="19038824" y="25400"/>
                    <a:pt x="19031838" y="25400"/>
                  </a:cubicBezTo>
                  <a:lnTo>
                    <a:pt x="12700" y="39243"/>
                  </a:lnTo>
                  <a:cubicBezTo>
                    <a:pt x="5715" y="39243"/>
                    <a:pt x="0" y="33528"/>
                    <a:pt x="0" y="26543"/>
                  </a:cubicBezTo>
                  <a:cubicBezTo>
                    <a:pt x="0" y="19558"/>
                    <a:pt x="5715" y="13843"/>
                    <a:pt x="12700" y="13843"/>
                  </a:cubicBezTo>
                  <a:close/>
                </a:path>
              </a:pathLst>
            </a:custGeom>
            <a:solidFill>
              <a:srgbClr val="F6822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30312" y="2306380"/>
            <a:ext cx="7928356" cy="5138902"/>
            <a:chOff x="0" y="0"/>
            <a:chExt cx="14165916" cy="91818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65900" cy="9181929"/>
            </a:xfrm>
            <a:custGeom>
              <a:avLst/>
              <a:gdLst/>
              <a:ahLst/>
              <a:cxnLst/>
              <a:rect r="r" b="b" t="t" l="l"/>
              <a:pathLst>
                <a:path h="9181929" w="14165900">
                  <a:moveTo>
                    <a:pt x="0" y="0"/>
                  </a:moveTo>
                  <a:lnTo>
                    <a:pt x="14165900" y="0"/>
                  </a:lnTo>
                  <a:lnTo>
                    <a:pt x="14165900" y="9181929"/>
                  </a:lnTo>
                  <a:lnTo>
                    <a:pt x="0" y="918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879" r="0" b="-487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2950" y="2249230"/>
            <a:ext cx="6890590" cy="5060797"/>
            <a:chOff x="0" y="0"/>
            <a:chExt cx="8491879" cy="62368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91868" cy="6236894"/>
            </a:xfrm>
            <a:custGeom>
              <a:avLst/>
              <a:gdLst/>
              <a:ahLst/>
              <a:cxnLst/>
              <a:rect r="r" b="b" t="t" l="l"/>
              <a:pathLst>
                <a:path h="6236894" w="8491868">
                  <a:moveTo>
                    <a:pt x="0" y="0"/>
                  </a:moveTo>
                  <a:lnTo>
                    <a:pt x="8491868" y="0"/>
                  </a:lnTo>
                  <a:lnTo>
                    <a:pt x="8491868" y="6236894"/>
                  </a:lnTo>
                  <a:lnTo>
                    <a:pt x="0" y="6236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8077" r="0" b="-1807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91696" y="2143630"/>
            <a:ext cx="7680350" cy="33787"/>
            <a:chOff x="0" y="0"/>
            <a:chExt cx="10240467" cy="45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40518" cy="45085"/>
            </a:xfrm>
            <a:custGeom>
              <a:avLst/>
              <a:gdLst/>
              <a:ahLst/>
              <a:cxnLst/>
              <a:rect r="r" b="b" t="t" l="l"/>
              <a:pathLst>
                <a:path h="45085" w="10240518">
                  <a:moveTo>
                    <a:pt x="19050" y="0"/>
                  </a:moveTo>
                  <a:lnTo>
                    <a:pt x="10221468" y="6985"/>
                  </a:lnTo>
                  <a:cubicBezTo>
                    <a:pt x="10232010" y="6985"/>
                    <a:pt x="10240518" y="15494"/>
                    <a:pt x="10240518" y="26035"/>
                  </a:cubicBezTo>
                  <a:cubicBezTo>
                    <a:pt x="10240518" y="36576"/>
                    <a:pt x="10232010" y="45085"/>
                    <a:pt x="10221468" y="45085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033B7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71628" y="2163506"/>
            <a:ext cx="7645725" cy="85725"/>
            <a:chOff x="0" y="0"/>
            <a:chExt cx="10194300" cy="114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27" y="-127"/>
              <a:ext cx="10194417" cy="114427"/>
            </a:xfrm>
            <a:custGeom>
              <a:avLst/>
              <a:gdLst/>
              <a:ahLst/>
              <a:cxnLst/>
              <a:rect r="r" b="b" t="t" l="l"/>
              <a:pathLst>
                <a:path h="114427" w="10194417">
                  <a:moveTo>
                    <a:pt x="19304" y="127"/>
                  </a:moveTo>
                  <a:lnTo>
                    <a:pt x="10175494" y="76327"/>
                  </a:lnTo>
                  <a:cubicBezTo>
                    <a:pt x="10186035" y="76454"/>
                    <a:pt x="10194417" y="84963"/>
                    <a:pt x="10194417" y="95504"/>
                  </a:cubicBezTo>
                  <a:cubicBezTo>
                    <a:pt x="10194417" y="106045"/>
                    <a:pt x="10185781" y="114427"/>
                    <a:pt x="10175240" y="114427"/>
                  </a:cubicBezTo>
                  <a:lnTo>
                    <a:pt x="19050" y="38227"/>
                  </a:lnTo>
                  <a:cubicBezTo>
                    <a:pt x="8509" y="38100"/>
                    <a:pt x="0" y="29591"/>
                    <a:pt x="127" y="19050"/>
                  </a:cubicBezTo>
                  <a:cubicBezTo>
                    <a:pt x="254" y="8509"/>
                    <a:pt x="8763" y="0"/>
                    <a:pt x="19304" y="127"/>
                  </a:cubicBezTo>
                  <a:close/>
                </a:path>
              </a:pathLst>
            </a:custGeom>
            <a:solidFill>
              <a:srgbClr val="033B7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20342" y="7373030"/>
            <a:ext cx="5910106" cy="2353513"/>
            <a:chOff x="0" y="0"/>
            <a:chExt cx="8566415" cy="34113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66404" cy="3411333"/>
            </a:xfrm>
            <a:custGeom>
              <a:avLst/>
              <a:gdLst/>
              <a:ahLst/>
              <a:cxnLst/>
              <a:rect r="r" b="b" t="t" l="l"/>
              <a:pathLst>
                <a:path h="3411333" w="8566404">
                  <a:moveTo>
                    <a:pt x="0" y="0"/>
                  </a:moveTo>
                  <a:lnTo>
                    <a:pt x="8566404" y="0"/>
                  </a:lnTo>
                  <a:lnTo>
                    <a:pt x="8566404" y="3411333"/>
                  </a:lnTo>
                  <a:lnTo>
                    <a:pt x="0" y="341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42" t="0" r="-1942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190551" y="8119406"/>
            <a:ext cx="293084" cy="325659"/>
          </a:xfrm>
          <a:custGeom>
            <a:avLst/>
            <a:gdLst/>
            <a:ahLst/>
            <a:cxnLst/>
            <a:rect r="r" b="b" t="t" l="l"/>
            <a:pathLst>
              <a:path h="325659" w="293084">
                <a:moveTo>
                  <a:pt x="0" y="0"/>
                </a:moveTo>
                <a:lnTo>
                  <a:pt x="293084" y="0"/>
                </a:lnTo>
                <a:lnTo>
                  <a:pt x="293084" y="325660"/>
                </a:lnTo>
                <a:lnTo>
                  <a:pt x="0" y="32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3975" y="465602"/>
            <a:ext cx="227768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68220"/>
                </a:solidFill>
                <a:latin typeface="Arimo Bold"/>
              </a:rPr>
              <a:t>Idea Background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13688" y="0"/>
            <a:ext cx="18288000" cy="10377903"/>
            <a:chOff x="0" y="0"/>
            <a:chExt cx="4816593" cy="27332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2733275"/>
            </a:xfrm>
            <a:custGeom>
              <a:avLst/>
              <a:gdLst/>
              <a:ahLst/>
              <a:cxnLst/>
              <a:rect r="r" b="b" t="t" l="l"/>
              <a:pathLst>
                <a:path h="27332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33275"/>
                  </a:lnTo>
                  <a:lnTo>
                    <a:pt x="0" y="2733275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225247" y="470364"/>
            <a:ext cx="4783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68220"/>
                </a:solidFill>
                <a:latin typeface="Arimo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5033" y="886809"/>
            <a:ext cx="1174153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25">
                <a:solidFill>
                  <a:srgbClr val="262626"/>
                </a:solidFill>
                <a:ea typeface="Arimo Bold"/>
              </a:rPr>
              <a:t>치주질환?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4583" y="1678210"/>
            <a:ext cx="604421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33B72"/>
                </a:solidFill>
                <a:ea typeface="Arimo Bold"/>
              </a:rPr>
              <a:t>치은염과 치주염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296891" y="1678210"/>
            <a:ext cx="736059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33B72"/>
                </a:solidFill>
                <a:ea typeface="Arimo Bold"/>
              </a:rPr>
              <a:t>예방과 치료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37474" y="7616732"/>
            <a:ext cx="834138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Arimo"/>
              </a:rPr>
              <a:t>올바른 칫솔질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68140" y="8097036"/>
            <a:ext cx="692974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Arimo"/>
              </a:rPr>
              <a:t>정기적 스케일링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93083" y="8598051"/>
            <a:ext cx="681784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Arimo"/>
              </a:rPr>
              <a:t>칫실 등 구강 위생 보조기구 이용하기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26438" y="8062256"/>
            <a:ext cx="503618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Arimo"/>
              </a:rPr>
              <a:t>말은 쉽지만 ...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907" y="4106276"/>
            <a:ext cx="18545969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7F9FB"/>
                </a:solidFill>
                <a:ea typeface="Arimo"/>
              </a:rPr>
              <a:t>모두들 한번쯤은 겪어본 적 있을 </a:t>
            </a:r>
            <a:r>
              <a:rPr lang="en-US" sz="3999">
                <a:solidFill>
                  <a:srgbClr val="F7F9FB"/>
                </a:solidFill>
                <a:ea typeface="Arimo Bold"/>
              </a:rPr>
              <a:t>치주질환</a:t>
            </a:r>
            <a:r>
              <a:rPr lang="en-US" sz="3999">
                <a:solidFill>
                  <a:srgbClr val="F7F9FB"/>
                </a:solidFill>
                <a:latin typeface="Arimo"/>
              </a:rPr>
              <a:t>, 미리 </a:t>
            </a:r>
            <a:r>
              <a:rPr lang="en-US" sz="3999">
                <a:solidFill>
                  <a:srgbClr val="F7F9FB"/>
                </a:solidFill>
                <a:ea typeface="Arimo Bold"/>
              </a:rPr>
              <a:t>탐지</a:t>
            </a:r>
            <a:r>
              <a:rPr lang="en-US" sz="3999">
                <a:solidFill>
                  <a:srgbClr val="F7F9FB"/>
                </a:solidFill>
                <a:ea typeface="Arimo"/>
              </a:rPr>
              <a:t>하고 </a:t>
            </a:r>
            <a:r>
              <a:rPr lang="en-US" sz="3999">
                <a:solidFill>
                  <a:srgbClr val="F7F9FB"/>
                </a:solidFill>
                <a:ea typeface="Arimo Bold"/>
              </a:rPr>
              <a:t>예방</a:t>
            </a:r>
            <a:r>
              <a:rPr lang="en-US" sz="3999">
                <a:solidFill>
                  <a:srgbClr val="F7F9FB"/>
                </a:solidFill>
                <a:ea typeface="Arimo"/>
              </a:rPr>
              <a:t>할 수 없을까?       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5F5F5"/>
                </a:solidFill>
                <a:latin typeface="Arimo"/>
              </a:rPr>
              <a:t> </a:t>
            </a:r>
            <a:r>
              <a:rPr lang="en-US" sz="3999">
                <a:solidFill>
                  <a:srgbClr val="F7FAFC"/>
                </a:solidFill>
                <a:ea typeface="Arimo Bold"/>
              </a:rPr>
              <a:t>잇몸 사진</a:t>
            </a:r>
            <a:r>
              <a:rPr lang="en-US" sz="3999">
                <a:solidFill>
                  <a:srgbClr val="F7FAFC"/>
                </a:solidFill>
                <a:ea typeface="Arimo"/>
              </a:rPr>
              <a:t>을 통해 내 </a:t>
            </a:r>
            <a:r>
              <a:rPr lang="en-US" sz="3999">
                <a:solidFill>
                  <a:srgbClr val="F7FAFC"/>
                </a:solidFill>
                <a:ea typeface="Arimo Bold"/>
              </a:rPr>
              <a:t>잇몸 건강</a:t>
            </a:r>
            <a:r>
              <a:rPr lang="en-US" sz="3999">
                <a:solidFill>
                  <a:srgbClr val="F7FAFC"/>
                </a:solidFill>
                <a:ea typeface="Arimo"/>
              </a:rPr>
              <a:t>을 </a:t>
            </a:r>
            <a:r>
              <a:rPr lang="en-US" sz="3999">
                <a:solidFill>
                  <a:srgbClr val="F7FAFC"/>
                </a:solidFill>
                <a:ea typeface="Arimo Bold"/>
              </a:rPr>
              <a:t>파악</a:t>
            </a:r>
            <a:r>
              <a:rPr lang="en-US" sz="3999">
                <a:solidFill>
                  <a:srgbClr val="F7FAFC"/>
                </a:solidFill>
                <a:ea typeface="Arimo"/>
              </a:rPr>
              <a:t>해보자!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0742" y="635568"/>
            <a:ext cx="14283399" cy="29434"/>
            <a:chOff x="0" y="0"/>
            <a:chExt cx="19044532" cy="39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44538" cy="39243"/>
            </a:xfrm>
            <a:custGeom>
              <a:avLst/>
              <a:gdLst/>
              <a:ahLst/>
              <a:cxnLst/>
              <a:rect r="r" b="b" t="t" l="l"/>
              <a:pathLst>
                <a:path h="39243" w="19044538">
                  <a:moveTo>
                    <a:pt x="12700" y="13843"/>
                  </a:moveTo>
                  <a:lnTo>
                    <a:pt x="19031838" y="0"/>
                  </a:lnTo>
                  <a:cubicBezTo>
                    <a:pt x="19038824" y="0"/>
                    <a:pt x="19044538" y="5715"/>
                    <a:pt x="19044538" y="12700"/>
                  </a:cubicBezTo>
                  <a:cubicBezTo>
                    <a:pt x="19044538" y="19685"/>
                    <a:pt x="19038824" y="25400"/>
                    <a:pt x="19031838" y="25400"/>
                  </a:cubicBezTo>
                  <a:lnTo>
                    <a:pt x="12700" y="39243"/>
                  </a:lnTo>
                  <a:cubicBezTo>
                    <a:pt x="5715" y="39243"/>
                    <a:pt x="0" y="33528"/>
                    <a:pt x="0" y="26543"/>
                  </a:cubicBezTo>
                  <a:cubicBezTo>
                    <a:pt x="0" y="19558"/>
                    <a:pt x="5715" y="13843"/>
                    <a:pt x="12700" y="13843"/>
                  </a:cubicBezTo>
                  <a:close/>
                </a:path>
              </a:pathLst>
            </a:custGeom>
            <a:solidFill>
              <a:srgbClr val="F6822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71362" y="1594048"/>
            <a:ext cx="6932801" cy="5109501"/>
          </a:xfrm>
          <a:custGeom>
            <a:avLst/>
            <a:gdLst/>
            <a:ahLst/>
            <a:cxnLst/>
            <a:rect r="r" b="b" t="t" l="l"/>
            <a:pathLst>
              <a:path h="5109501" w="6932801">
                <a:moveTo>
                  <a:pt x="0" y="0"/>
                </a:moveTo>
                <a:lnTo>
                  <a:pt x="6932801" y="0"/>
                </a:lnTo>
                <a:lnTo>
                  <a:pt x="6932801" y="5109501"/>
                </a:lnTo>
                <a:lnTo>
                  <a:pt x="0" y="5109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24" t="0" r="-68484" b="-1552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3262" y="6703549"/>
            <a:ext cx="7056650" cy="3440902"/>
          </a:xfrm>
          <a:custGeom>
            <a:avLst/>
            <a:gdLst/>
            <a:ahLst/>
            <a:cxnLst/>
            <a:rect r="r" b="b" t="t" l="l"/>
            <a:pathLst>
              <a:path h="3440902" w="7056650">
                <a:moveTo>
                  <a:pt x="0" y="0"/>
                </a:moveTo>
                <a:lnTo>
                  <a:pt x="7056650" y="0"/>
                </a:lnTo>
                <a:lnTo>
                  <a:pt x="7056650" y="3440902"/>
                </a:lnTo>
                <a:lnTo>
                  <a:pt x="0" y="344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53" r="0" b="-225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0496" y="2119400"/>
            <a:ext cx="9956056" cy="6048200"/>
          </a:xfrm>
          <a:custGeom>
            <a:avLst/>
            <a:gdLst/>
            <a:ahLst/>
            <a:cxnLst/>
            <a:rect r="r" b="b" t="t" l="l"/>
            <a:pathLst>
              <a:path h="6048200" w="9956056">
                <a:moveTo>
                  <a:pt x="0" y="0"/>
                </a:moveTo>
                <a:lnTo>
                  <a:pt x="9956056" y="0"/>
                </a:lnTo>
                <a:lnTo>
                  <a:pt x="9956056" y="6048200"/>
                </a:lnTo>
                <a:lnTo>
                  <a:pt x="0" y="6048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682" y="905859"/>
            <a:ext cx="7097390" cy="6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-249">
                <a:solidFill>
                  <a:srgbClr val="262626"/>
                </a:solidFill>
                <a:ea typeface="Arimo Bold"/>
              </a:rPr>
              <a:t>사용 예정 데이터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3975" y="465602"/>
            <a:ext cx="227768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68220"/>
                </a:solidFill>
                <a:latin typeface="Arimo Bold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25247" y="470364"/>
            <a:ext cx="4783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68220"/>
                </a:solidFill>
                <a:latin typeface="Arimo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74377" y="8920075"/>
            <a:ext cx="17621476" cy="40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ea typeface="Arimo Bold"/>
              </a:rPr>
              <a:t>치아번호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300">
                <a:solidFill>
                  <a:srgbClr val="000000"/>
                </a:solidFill>
                <a:ea typeface="Arimo Bold"/>
              </a:rPr>
              <a:t>치석 및 보철물 위치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300">
                <a:solidFill>
                  <a:srgbClr val="000000"/>
                </a:solidFill>
                <a:ea typeface="Arimo Bold"/>
              </a:rPr>
              <a:t>질환 유무 및 위치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등이 라벨링 되어 있는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16211" y="1629734"/>
            <a:ext cx="6065395" cy="44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ea typeface="Arimo Bold"/>
              </a:rPr>
              <a:t>데이터 구조 예시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0742" y="635568"/>
            <a:ext cx="14283399" cy="29434"/>
            <a:chOff x="0" y="0"/>
            <a:chExt cx="19044532" cy="39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44538" cy="39243"/>
            </a:xfrm>
            <a:custGeom>
              <a:avLst/>
              <a:gdLst/>
              <a:ahLst/>
              <a:cxnLst/>
              <a:rect r="r" b="b" t="t" l="l"/>
              <a:pathLst>
                <a:path h="39243" w="19044538">
                  <a:moveTo>
                    <a:pt x="12700" y="13843"/>
                  </a:moveTo>
                  <a:lnTo>
                    <a:pt x="19031838" y="0"/>
                  </a:lnTo>
                  <a:cubicBezTo>
                    <a:pt x="19038824" y="0"/>
                    <a:pt x="19044538" y="5715"/>
                    <a:pt x="19044538" y="12700"/>
                  </a:cubicBezTo>
                  <a:cubicBezTo>
                    <a:pt x="19044538" y="19685"/>
                    <a:pt x="19038824" y="25400"/>
                    <a:pt x="19031838" y="25400"/>
                  </a:cubicBezTo>
                  <a:lnTo>
                    <a:pt x="12700" y="39243"/>
                  </a:lnTo>
                  <a:cubicBezTo>
                    <a:pt x="5715" y="39243"/>
                    <a:pt x="0" y="33528"/>
                    <a:pt x="0" y="26543"/>
                  </a:cubicBezTo>
                  <a:cubicBezTo>
                    <a:pt x="0" y="19558"/>
                    <a:pt x="5715" y="13843"/>
                    <a:pt x="12700" y="13843"/>
                  </a:cubicBezTo>
                  <a:close/>
                </a:path>
              </a:pathLst>
            </a:custGeom>
            <a:solidFill>
              <a:srgbClr val="F6822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34334" y="2328188"/>
            <a:ext cx="10475174" cy="6674952"/>
          </a:xfrm>
          <a:custGeom>
            <a:avLst/>
            <a:gdLst/>
            <a:ahLst/>
            <a:cxnLst/>
            <a:rect r="r" b="b" t="t" l="l"/>
            <a:pathLst>
              <a:path h="6674952" w="10475174">
                <a:moveTo>
                  <a:pt x="0" y="0"/>
                </a:moveTo>
                <a:lnTo>
                  <a:pt x="10475174" y="0"/>
                </a:lnTo>
                <a:lnTo>
                  <a:pt x="10475174" y="6674952"/>
                </a:lnTo>
                <a:lnTo>
                  <a:pt x="0" y="667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3" r="0" b="-145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5682" y="905859"/>
            <a:ext cx="7097390" cy="6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-249">
                <a:solidFill>
                  <a:srgbClr val="262626"/>
                </a:solidFill>
                <a:ea typeface="Arimo Bold"/>
              </a:rPr>
              <a:t>활용 모델 및 가상 시나리오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3975" y="465602"/>
            <a:ext cx="227768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68220"/>
                </a:solidFill>
                <a:latin typeface="Arimo Bold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25247" y="470364"/>
            <a:ext cx="4783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68220"/>
                </a:solidFill>
                <a:latin typeface="Arimo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3488" y="3644674"/>
            <a:ext cx="7850362" cy="440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Arimo Bold"/>
              </a:rPr>
              <a:t>대표적인 Semantic Segmentation model 중 하나인 Unet</a:t>
            </a:r>
          </a:p>
          <a:p>
            <a:pPr algn="just">
              <a:lnSpc>
                <a:spcPts val="3220"/>
              </a:lnSpc>
            </a:pP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mo Bold"/>
              </a:rPr>
              <a:t> 이미지 분할을 목적으로 제안된 End-to-End 방식의 Fully-Convolutional Network 기반모델로, 구조가 U 모양으로 구성되어있음</a:t>
            </a:r>
          </a:p>
          <a:p>
            <a:pPr algn="just">
              <a:lnSpc>
                <a:spcPts val="3220"/>
              </a:lnSpc>
            </a:pP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mo Bold"/>
              </a:rPr>
              <a:t> Unet++은 기존 Unet의 구조가 갖는 한계점인 encoder와 decoder feature map 사이에 발생하는 semantic gap을 skip-connection과 deep supervision의 재설계를 통해 해결함으로써, 정확도를 더 높인 모델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0742" y="635568"/>
            <a:ext cx="14283399" cy="29434"/>
            <a:chOff x="0" y="0"/>
            <a:chExt cx="19044532" cy="39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44538" cy="39243"/>
            </a:xfrm>
            <a:custGeom>
              <a:avLst/>
              <a:gdLst/>
              <a:ahLst/>
              <a:cxnLst/>
              <a:rect r="r" b="b" t="t" l="l"/>
              <a:pathLst>
                <a:path h="39243" w="19044538">
                  <a:moveTo>
                    <a:pt x="12700" y="13843"/>
                  </a:moveTo>
                  <a:lnTo>
                    <a:pt x="19031838" y="0"/>
                  </a:lnTo>
                  <a:cubicBezTo>
                    <a:pt x="19038824" y="0"/>
                    <a:pt x="19044538" y="5715"/>
                    <a:pt x="19044538" y="12700"/>
                  </a:cubicBezTo>
                  <a:cubicBezTo>
                    <a:pt x="19044538" y="19685"/>
                    <a:pt x="19038824" y="25400"/>
                    <a:pt x="19031838" y="25400"/>
                  </a:cubicBezTo>
                  <a:lnTo>
                    <a:pt x="12700" y="39243"/>
                  </a:lnTo>
                  <a:cubicBezTo>
                    <a:pt x="5715" y="39243"/>
                    <a:pt x="0" y="33528"/>
                    <a:pt x="0" y="26543"/>
                  </a:cubicBezTo>
                  <a:cubicBezTo>
                    <a:pt x="0" y="19558"/>
                    <a:pt x="5715" y="13843"/>
                    <a:pt x="12700" y="13843"/>
                  </a:cubicBezTo>
                  <a:close/>
                </a:path>
              </a:pathLst>
            </a:custGeom>
            <a:solidFill>
              <a:srgbClr val="F6822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343995" y="1763084"/>
            <a:ext cx="14469913" cy="5842228"/>
          </a:xfrm>
          <a:custGeom>
            <a:avLst/>
            <a:gdLst/>
            <a:ahLst/>
            <a:cxnLst/>
            <a:rect r="r" b="b" t="t" l="l"/>
            <a:pathLst>
              <a:path h="5842228" w="14469913">
                <a:moveTo>
                  <a:pt x="0" y="0"/>
                </a:moveTo>
                <a:lnTo>
                  <a:pt x="14469913" y="0"/>
                </a:lnTo>
                <a:lnTo>
                  <a:pt x="14469913" y="5842227"/>
                </a:lnTo>
                <a:lnTo>
                  <a:pt x="0" y="5842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5682" y="905859"/>
            <a:ext cx="7097390" cy="6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-249">
                <a:solidFill>
                  <a:srgbClr val="262626"/>
                </a:solidFill>
                <a:ea typeface="Arimo Bold"/>
              </a:rPr>
              <a:t>활용 모델 및 가상 시나리오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3975" y="465602"/>
            <a:ext cx="227768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68220"/>
                </a:solidFill>
                <a:latin typeface="Arimo Bold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25247" y="470364"/>
            <a:ext cx="4783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68220"/>
                </a:solidFill>
                <a:latin typeface="Arimo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4206" y="8843330"/>
            <a:ext cx="11229702" cy="44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ea typeface="Arimo Bold"/>
              </a:rPr>
              <a:t>이를 통해 평소 양치가 덜 된 부위를 직관적으로  파악하여 양치습관 개선 기대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5867" y="8290351"/>
            <a:ext cx="13269855" cy="44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ea typeface="Arimo Bold"/>
              </a:rPr>
              <a:t>어느 부위에 치은염, 치아 우식증, 치석이 존재하는지 바로 파악 가능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577957" y="8342718"/>
            <a:ext cx="687407" cy="763809"/>
          </a:xfrm>
          <a:custGeom>
            <a:avLst/>
            <a:gdLst/>
            <a:ahLst/>
            <a:cxnLst/>
            <a:rect r="r" b="b" t="t" l="l"/>
            <a:pathLst>
              <a:path h="763809" w="687407">
                <a:moveTo>
                  <a:pt x="0" y="0"/>
                </a:moveTo>
                <a:lnTo>
                  <a:pt x="687408" y="0"/>
                </a:lnTo>
                <a:lnTo>
                  <a:pt x="687408" y="763809"/>
                </a:lnTo>
                <a:lnTo>
                  <a:pt x="0" y="76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46709" y="8371293"/>
            <a:ext cx="4702186" cy="62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43B72"/>
                </a:solidFill>
                <a:ea typeface="Arimo Bold"/>
              </a:rPr>
              <a:t>기대효과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0742" y="635568"/>
            <a:ext cx="14283399" cy="29434"/>
            <a:chOff x="0" y="0"/>
            <a:chExt cx="19044532" cy="39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44538" cy="39243"/>
            </a:xfrm>
            <a:custGeom>
              <a:avLst/>
              <a:gdLst/>
              <a:ahLst/>
              <a:cxnLst/>
              <a:rect r="r" b="b" t="t" l="l"/>
              <a:pathLst>
                <a:path h="39243" w="19044538">
                  <a:moveTo>
                    <a:pt x="12700" y="13843"/>
                  </a:moveTo>
                  <a:lnTo>
                    <a:pt x="19031838" y="0"/>
                  </a:lnTo>
                  <a:cubicBezTo>
                    <a:pt x="19038824" y="0"/>
                    <a:pt x="19044538" y="5715"/>
                    <a:pt x="19044538" y="12700"/>
                  </a:cubicBezTo>
                  <a:cubicBezTo>
                    <a:pt x="19044538" y="19685"/>
                    <a:pt x="19038824" y="25400"/>
                    <a:pt x="19031838" y="25400"/>
                  </a:cubicBezTo>
                  <a:lnTo>
                    <a:pt x="12700" y="39243"/>
                  </a:lnTo>
                  <a:cubicBezTo>
                    <a:pt x="5715" y="39243"/>
                    <a:pt x="0" y="33528"/>
                    <a:pt x="0" y="26543"/>
                  </a:cubicBezTo>
                  <a:cubicBezTo>
                    <a:pt x="0" y="19558"/>
                    <a:pt x="5715" y="13843"/>
                    <a:pt x="12700" y="13843"/>
                  </a:cubicBezTo>
                  <a:close/>
                </a:path>
              </a:pathLst>
            </a:custGeom>
            <a:solidFill>
              <a:srgbClr val="F68220"/>
            </a:solidFill>
          </p:spPr>
        </p:sp>
      </p:grp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04601" y="1215409"/>
            <a:ext cx="10647461" cy="822960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563402" y="1639259"/>
            <a:ext cx="3391558" cy="1985054"/>
          </a:xfrm>
          <a:custGeom>
            <a:avLst/>
            <a:gdLst/>
            <a:ahLst/>
            <a:cxnLst/>
            <a:rect r="r" b="b" t="t" l="l"/>
            <a:pathLst>
              <a:path h="1985054" w="3391558">
                <a:moveTo>
                  <a:pt x="0" y="0"/>
                </a:moveTo>
                <a:lnTo>
                  <a:pt x="3391557" y="0"/>
                </a:lnTo>
                <a:lnTo>
                  <a:pt x="3391557" y="1985053"/>
                </a:lnTo>
                <a:lnTo>
                  <a:pt x="0" y="1985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6558" y="3512647"/>
            <a:ext cx="6594372" cy="3403547"/>
          </a:xfrm>
          <a:custGeom>
            <a:avLst/>
            <a:gdLst/>
            <a:ahLst/>
            <a:cxnLst/>
            <a:rect r="r" b="b" t="t" l="l"/>
            <a:pathLst>
              <a:path h="3403547" w="6594372">
                <a:moveTo>
                  <a:pt x="0" y="0"/>
                </a:moveTo>
                <a:lnTo>
                  <a:pt x="6594372" y="0"/>
                </a:lnTo>
                <a:lnTo>
                  <a:pt x="6594372" y="3403547"/>
                </a:lnTo>
                <a:lnTo>
                  <a:pt x="0" y="3403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682" y="905859"/>
            <a:ext cx="7097390" cy="6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-249">
                <a:solidFill>
                  <a:srgbClr val="262626"/>
                </a:solidFill>
                <a:ea typeface="Arimo Bold"/>
              </a:rPr>
              <a:t>활용 모델 및 가상 시나리오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3975" y="465602"/>
            <a:ext cx="227768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68220"/>
                </a:solidFill>
                <a:latin typeface="Arimo Bold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25247" y="470364"/>
            <a:ext cx="4783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68220"/>
                </a:solidFill>
                <a:latin typeface="Arimo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3877" y="9572714"/>
            <a:ext cx="14347038" cy="44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Arimo Bold"/>
              </a:rPr>
              <a:t>Streamlit 이용하여 프로토타입 제작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682" y="7550730"/>
            <a:ext cx="7646330" cy="140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Arimo Bold"/>
              </a:rPr>
              <a:t>빠르게 개발이 가능하다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Arimo Bold"/>
              </a:rPr>
              <a:t>웹개발관련 지식이 부족해도 쉽게 웹페이지를 만들 수 있다.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 Bold"/>
              </a:rPr>
              <a:t>interactive한 웹 개발이 가능하다. Dashboard 만들기 등</a:t>
            </a:r>
          </a:p>
          <a:p>
            <a:pPr>
              <a:lnSpc>
                <a:spcPts val="280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59664" y="-1267042"/>
            <a:ext cx="2952750" cy="1104900"/>
            <a:chOff x="0" y="0"/>
            <a:chExt cx="3937000" cy="1473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000" cy="1473200"/>
            </a:xfrm>
            <a:custGeom>
              <a:avLst/>
              <a:gdLst/>
              <a:ahLst/>
              <a:cxnLst/>
              <a:rect r="r" b="b" t="t" l="l"/>
              <a:pathLst>
                <a:path h="1473200" w="3937000">
                  <a:moveTo>
                    <a:pt x="0" y="0"/>
                  </a:moveTo>
                  <a:lnTo>
                    <a:pt x="3937000" y="0"/>
                  </a:lnTo>
                  <a:lnTo>
                    <a:pt x="3937000" y="1473200"/>
                  </a:lnTo>
                  <a:lnTo>
                    <a:pt x="0" y="147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4972594" y="7046701"/>
            <a:ext cx="1557671" cy="4423198"/>
          </a:xfrm>
          <a:custGeom>
            <a:avLst/>
            <a:gdLst/>
            <a:ahLst/>
            <a:cxnLst/>
            <a:rect r="r" b="b" t="t" l="l"/>
            <a:pathLst>
              <a:path h="4423198" w="1557671">
                <a:moveTo>
                  <a:pt x="0" y="0"/>
                </a:moveTo>
                <a:lnTo>
                  <a:pt x="1557671" y="0"/>
                </a:lnTo>
                <a:lnTo>
                  <a:pt x="1557671" y="4423198"/>
                </a:lnTo>
                <a:lnTo>
                  <a:pt x="0" y="442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3537" y="882092"/>
            <a:ext cx="493504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225">
                <a:solidFill>
                  <a:srgbClr val="033B72"/>
                </a:solidFill>
                <a:latin typeface="Arimo Light"/>
              </a:rPr>
              <a:t>CV 3팀</a:t>
            </a:r>
            <a:r>
              <a:rPr lang="en-US" sz="2100" spc="-225">
                <a:solidFill>
                  <a:srgbClr val="033B72"/>
                </a:solidFill>
                <a:latin typeface="Arimo Light"/>
              </a:rPr>
              <a:t>  |   이윤지 최시우 허윤빈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2059" y="4477498"/>
            <a:ext cx="6300712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spc="-223">
                <a:solidFill>
                  <a:srgbClr val="F68220"/>
                </a:solidFill>
                <a:ea typeface="Arimo Bold"/>
              </a:rPr>
              <a:t>감사합니다</a:t>
            </a:r>
          </a:p>
          <a:p>
            <a:pPr algn="ctr">
              <a:lnSpc>
                <a:spcPts val="86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640580" y="3801249"/>
            <a:ext cx="910808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224">
                <a:solidFill>
                  <a:srgbClr val="033B72"/>
                </a:solidFill>
                <a:ea typeface="Arimo Bold"/>
              </a:rPr>
              <a:t>구강 이미지 데이터를 이용한 </a:t>
            </a:r>
            <a:r>
              <a:rPr lang="en-US" sz="2700" spc="-224">
                <a:solidFill>
                  <a:srgbClr val="033B72"/>
                </a:solidFill>
                <a:latin typeface="Arimo Bold"/>
              </a:rPr>
              <a:t> 치주 질환 탐지 서비스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53062" y="339167"/>
            <a:ext cx="779890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 spc="-225">
                <a:solidFill>
                  <a:srgbClr val="033B72"/>
                </a:solidFill>
                <a:latin typeface="Arimo Bold"/>
              </a:rPr>
              <a:t>Computer Vision</a:t>
            </a:r>
            <a:r>
              <a:rPr lang="en-US" sz="2250" spc="-225">
                <a:solidFill>
                  <a:srgbClr val="033B72"/>
                </a:solidFill>
                <a:latin typeface="Arimo Bold"/>
              </a:rPr>
              <a:t> |  </a:t>
            </a:r>
            <a:r>
              <a:rPr lang="en-US" sz="2250" spc="-225">
                <a:solidFill>
                  <a:srgbClr val="033B72"/>
                </a:solidFill>
                <a:latin typeface="Arimo"/>
              </a:rPr>
              <a:t>CUAI 6기 프로젝트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DAFur8yHpmQ</dc:identifier>
  <dcterms:modified xsi:type="dcterms:W3CDTF">2011-08-01T06:04:30Z</dcterms:modified>
  <cp:revision>1</cp:revision>
  <dc:title>CUAI프로젝트 CV3팀 프로젝트 초안 발표</dc:title>
</cp:coreProperties>
</file>